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75" r:id="rId3"/>
    <p:sldId id="257" r:id="rId4"/>
    <p:sldId id="266" r:id="rId5"/>
    <p:sldId id="290" r:id="rId6"/>
    <p:sldId id="282" r:id="rId7"/>
    <p:sldId id="288" r:id="rId8"/>
    <p:sldId id="283" r:id="rId9"/>
    <p:sldId id="284" r:id="rId10"/>
    <p:sldId id="285" r:id="rId11"/>
    <p:sldId id="286" r:id="rId12"/>
    <p:sldId id="293" r:id="rId13"/>
    <p:sldId id="274" r:id="rId14"/>
    <p:sldId id="264" r:id="rId15"/>
    <p:sldId id="291" r:id="rId16"/>
    <p:sldId id="292" r:id="rId17"/>
    <p:sldId id="267" r:id="rId18"/>
    <p:sldId id="265" r:id="rId19"/>
  </p:sldIdLst>
  <p:sldSz cx="12192000" cy="6858000"/>
  <p:notesSz cx="6858000" cy="9144000"/>
  <p:embeddedFontLst>
    <p:embeddedFont>
      <p:font typeface="Corbel" panose="020B0503020204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gUs7OCuu4njwz6q0A3s4QfhZ5R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66"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302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57a1f6da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857a1f6d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57a1f6da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g857a1f6da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01308ff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801308ff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15"/>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5"/>
          <p:cNvSpPr/>
          <p:nvPr/>
        </p:nvSpPr>
        <p:spPr>
          <a:xfrm>
            <a:off x="9270263" y="761999"/>
            <a:ext cx="2925318" cy="5334001"/>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5"/>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1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2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24" name="Google Shape;24;p1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30" name="Google Shape;30;p1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18"/>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1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19"/>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19"/>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19"/>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1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22"/>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2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23"/>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2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2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4"/>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900"/>
              <a:buFont typeface="Corbel"/>
              <a:buNone/>
            </a:pPr>
            <a:r>
              <a:rPr lang="nl-NL" dirty="0"/>
              <a:t>Climate Change project update: week 5</a:t>
            </a:r>
            <a:endParaRPr dirty="0"/>
          </a:p>
        </p:txBody>
      </p:sp>
      <p:sp>
        <p:nvSpPr>
          <p:cNvPr id="89" name="Google Shape;89;p1"/>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00"/>
              <a:buNone/>
            </a:pPr>
            <a:r>
              <a:rPr lang="nl-NL"/>
              <a:t>Mathematical Data Science</a:t>
            </a:r>
            <a:endParaRPr/>
          </a:p>
        </p:txBody>
      </p:sp>
      <p:sp>
        <p:nvSpPr>
          <p:cNvPr id="90" name="Google Shape;90;p1"/>
          <p:cNvSpPr txBox="1"/>
          <p:nvPr/>
        </p:nvSpPr>
        <p:spPr>
          <a:xfrm>
            <a:off x="9462052" y="887138"/>
            <a:ext cx="2778566" cy="493981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Rens Breunissen,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 Lotte van Dongen, </a:t>
            </a: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Markus Peschl,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Cecilia Casolo,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Maaike Elgersma,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Eva Slingerland,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Simon van Oosterom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Supervised by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Lorinc Meszaros [Deltares]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Robbert Fokkink [TU Delft]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4: MOHC-HadGEM2-ES</a:t>
            </a: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666527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5: MPI-M-MPI-ESM-LR</a:t>
            </a:r>
            <a:endParaRPr lang="en-US" sz="2800" dirty="0">
              <a:solidFill>
                <a:srgbClr val="FFFFFF"/>
              </a:solidFill>
            </a:endParaRPr>
          </a:p>
        </p:txBody>
      </p:sp>
    </p:spTree>
    <p:extLst>
      <p:ext uri="{BB962C8B-B14F-4D97-AF65-F5344CB8AC3E}">
        <p14:creationId xmlns:p14="http://schemas.microsoft.com/office/powerpoint/2010/main" val="12245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408E5-9098-46F0-8475-04E8BA1BFC64}"/>
              </a:ext>
            </a:extLst>
          </p:cNvPr>
          <p:cNvPicPr>
            <a:picLocks noChangeAspect="1"/>
          </p:cNvPicPr>
          <p:nvPr/>
        </p:nvPicPr>
        <p:blipFill>
          <a:blip r:embed="rId2"/>
          <a:stretch>
            <a:fillRect/>
          </a:stretch>
        </p:blipFill>
        <p:spPr>
          <a:xfrm>
            <a:off x="3433107" y="744663"/>
            <a:ext cx="8462984" cy="4352391"/>
          </a:xfrm>
          <a:prstGeom prst="rect">
            <a:avLst/>
          </a:prstGeom>
        </p:spPr>
      </p:pic>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sz="2800" dirty="0"/>
              <a:t>Vizualizing the effects of climate change</a:t>
            </a:r>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10163" y="263232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use clustering to visualize the effects of  climate change, we can compare what happens when you cluster the first and last 10 years, and show the properties of the clusters. </a:t>
            </a:r>
          </a:p>
          <a:p>
            <a:pPr marL="0" indent="0">
              <a:lnSpc>
                <a:spcPct val="80000"/>
              </a:lnSpc>
              <a:spcBef>
                <a:spcPts val="0"/>
              </a:spcBef>
              <a:buFont typeface="Noto Sans Symbols"/>
              <a:buNone/>
            </a:pPr>
            <a:r>
              <a:rPr lang="en-US" sz="1600" dirty="0">
                <a:solidFill>
                  <a:srgbClr val="FFFFFF"/>
                </a:solidFill>
              </a:rPr>
              <a:t>This example shows </a:t>
            </a:r>
            <a:r>
              <a:rPr lang="en-US" sz="1600" dirty="0" err="1">
                <a:solidFill>
                  <a:srgbClr val="FFFFFF"/>
                </a:solidFill>
              </a:rPr>
              <a:t>Marsdiep</a:t>
            </a:r>
            <a:endParaRPr lang="en-US" sz="1600" dirty="0">
              <a:solidFill>
                <a:srgbClr val="FFFFFF"/>
              </a:solidFill>
            </a:endParaRPr>
          </a:p>
        </p:txBody>
      </p:sp>
    </p:spTree>
    <p:extLst>
      <p:ext uri="{BB962C8B-B14F-4D97-AF65-F5344CB8AC3E}">
        <p14:creationId xmlns:p14="http://schemas.microsoft.com/office/powerpoint/2010/main" val="36441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7D18-8993-42FA-BDDE-99C581698D27}"/>
              </a:ext>
            </a:extLst>
          </p:cNvPr>
          <p:cNvSpPr>
            <a:spLocks noGrp="1"/>
          </p:cNvSpPr>
          <p:nvPr>
            <p:ph type="title"/>
          </p:nvPr>
        </p:nvSpPr>
        <p:spPr/>
        <p:txBody>
          <a:bodyPr/>
          <a:lstStyle/>
          <a:p>
            <a:r>
              <a:rPr lang="nl-NL" dirty="0"/>
              <a:t>Clustering</a:t>
            </a:r>
            <a:br>
              <a:rPr lang="nl-NL" dirty="0"/>
            </a:br>
            <a:r>
              <a:rPr lang="nl-NL" dirty="0"/>
              <a:t>final remarks</a:t>
            </a:r>
          </a:p>
        </p:txBody>
      </p:sp>
      <p:sp>
        <p:nvSpPr>
          <p:cNvPr id="3" name="Text Placeholder 2">
            <a:extLst>
              <a:ext uri="{FF2B5EF4-FFF2-40B4-BE49-F238E27FC236}">
                <a16:creationId xmlns:a16="http://schemas.microsoft.com/office/drawing/2014/main" id="{C3BF615C-6395-4E16-BB34-8DD546AD93BC}"/>
              </a:ext>
            </a:extLst>
          </p:cNvPr>
          <p:cNvSpPr>
            <a:spLocks noGrp="1"/>
          </p:cNvSpPr>
          <p:nvPr>
            <p:ph type="body" idx="1"/>
          </p:nvPr>
        </p:nvSpPr>
        <p:spPr/>
        <p:txBody>
          <a:bodyPr/>
          <a:lstStyle/>
          <a:p>
            <a:r>
              <a:rPr lang="nl-NL" dirty="0"/>
              <a:t>To Do:</a:t>
            </a:r>
          </a:p>
          <a:p>
            <a:pPr lvl="1"/>
            <a:r>
              <a:rPr lang="nl-NL" dirty="0"/>
              <a:t>Look at the KNMI/IPCC/Cordex reports in order to find nice ways of vizualizing the data</a:t>
            </a:r>
          </a:p>
          <a:p>
            <a:pPr lvl="1"/>
            <a:r>
              <a:rPr lang="nl-NL" dirty="0"/>
              <a:t>Expand the validation of the clusters</a:t>
            </a:r>
          </a:p>
          <a:p>
            <a:pPr lvl="1"/>
            <a:r>
              <a:rPr lang="nl-NL" dirty="0"/>
              <a:t>Combine the code for comparing the first and last 10 years and the code for analyzing the clusters.</a:t>
            </a:r>
          </a:p>
          <a:p>
            <a:pPr lvl="1"/>
            <a:r>
              <a:rPr lang="nl-NL" dirty="0"/>
              <a:t>Possibly ignore one (or more) variables in order to generate other clusters</a:t>
            </a:r>
          </a:p>
          <a:p>
            <a:pPr lvl="1"/>
            <a:r>
              <a:rPr lang="nl-NL" dirty="0"/>
              <a:t>Implement spatial clustering on the original dataset (when there is time left)</a:t>
            </a:r>
          </a:p>
          <a:p>
            <a:pPr lvl="1"/>
            <a:endParaRPr lang="nl-NL" dirty="0"/>
          </a:p>
          <a:p>
            <a:pPr lvl="1"/>
            <a:endParaRPr lang="nl-NL" dirty="0"/>
          </a:p>
          <a:p>
            <a:pPr marL="114300" indent="0">
              <a:buNone/>
            </a:pPr>
            <a:r>
              <a:rPr lang="nl-NL" dirty="0"/>
              <a:t>	</a:t>
            </a:r>
          </a:p>
        </p:txBody>
      </p:sp>
    </p:spTree>
    <p:extLst>
      <p:ext uri="{BB962C8B-B14F-4D97-AF65-F5344CB8AC3E}">
        <p14:creationId xmlns:p14="http://schemas.microsoft.com/office/powerpoint/2010/main" val="363561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867912" y="704690"/>
            <a:ext cx="7315200" cy="113265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95959"/>
              </a:buClr>
              <a:buSzPts val="5900"/>
              <a:buFont typeface="Corbel"/>
              <a:buNone/>
            </a:pPr>
            <a:r>
              <a:rPr lang="nl-NL"/>
              <a:t>Prediction</a:t>
            </a:r>
            <a:endParaRPr/>
          </a:p>
        </p:txBody>
      </p:sp>
      <p:sp>
        <p:nvSpPr>
          <p:cNvPr id="155" name="Google Shape;155;p20"/>
          <p:cNvSpPr txBox="1">
            <a:spLocks noGrp="1"/>
          </p:cNvSpPr>
          <p:nvPr>
            <p:ph type="body" idx="1"/>
          </p:nvPr>
        </p:nvSpPr>
        <p:spPr>
          <a:xfrm>
            <a:off x="3867912" y="1837341"/>
            <a:ext cx="7876926" cy="370890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200"/>
              </a:spcBef>
              <a:spcAft>
                <a:spcPts val="0"/>
              </a:spcAft>
              <a:buSzPts val="2200"/>
              <a:buNone/>
            </a:pPr>
            <a:r>
              <a:rPr lang="nl-NL"/>
              <a:t>Currently we have two prediction scenarios:</a:t>
            </a:r>
            <a:endParaRPr/>
          </a:p>
          <a:p>
            <a:pPr marL="228600" lvl="0" indent="0" algn="l" rtl="0">
              <a:lnSpc>
                <a:spcPct val="90000"/>
              </a:lnSpc>
              <a:spcBef>
                <a:spcPts val="1200"/>
              </a:spcBef>
              <a:spcAft>
                <a:spcPts val="0"/>
              </a:spcAft>
              <a:buSzPts val="2200"/>
              <a:buNone/>
            </a:pPr>
            <a:endParaRPr/>
          </a:p>
          <a:p>
            <a:pPr marL="457200" lvl="0" indent="-368300" algn="l" rtl="0">
              <a:lnSpc>
                <a:spcPct val="90000"/>
              </a:lnSpc>
              <a:spcBef>
                <a:spcPts val="1200"/>
              </a:spcBef>
              <a:spcAft>
                <a:spcPts val="0"/>
              </a:spcAft>
              <a:buSzPts val="2200"/>
              <a:buChar char="●"/>
            </a:pPr>
            <a:r>
              <a:rPr lang="nl-NL"/>
              <a:t>Predicting a variable from other variables (in a fixed model/station setting)</a:t>
            </a:r>
            <a:endParaRPr/>
          </a:p>
          <a:p>
            <a:pPr marL="457200" lvl="0" indent="-368300" algn="l" rtl="0">
              <a:lnSpc>
                <a:spcPct val="90000"/>
              </a:lnSpc>
              <a:spcBef>
                <a:spcPts val="0"/>
              </a:spcBef>
              <a:spcAft>
                <a:spcPts val="0"/>
              </a:spcAft>
              <a:buSzPts val="2200"/>
              <a:buChar char="●"/>
            </a:pPr>
            <a:r>
              <a:rPr lang="nl-NL"/>
              <a:t>Predicting all variables of one model from all variables of a different model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500"/>
                                        <p:tgtEl>
                                          <p:spTgt spid="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For predicting models, we took the Deep learning approach. Let’s call the input model X and the output model Y. We have two different networks set up:</a:t>
            </a:r>
            <a:endParaRPr/>
          </a:p>
          <a:p>
            <a:pPr marL="914400" lvl="1" indent="-342900" algn="l" rtl="0">
              <a:lnSpc>
                <a:spcPct val="90000"/>
              </a:lnSpc>
              <a:spcBef>
                <a:spcPts val="0"/>
              </a:spcBef>
              <a:spcAft>
                <a:spcPts val="0"/>
              </a:spcAft>
              <a:buSzPts val="1800"/>
              <a:buChar char="●"/>
            </a:pPr>
            <a:r>
              <a:rPr lang="nl-NL"/>
              <a:t>A linearly connected network predicting variables for each day separately. The input is a vector of variables of model X for a specific day and the goal is to output the corresponding vector of variables of model Y for the same day</a:t>
            </a:r>
            <a:endParaRPr/>
          </a:p>
          <a:p>
            <a:pPr marL="914400" lvl="1" indent="-342900" algn="l" rtl="0">
              <a:lnSpc>
                <a:spcPct val="90000"/>
              </a:lnSpc>
              <a:spcBef>
                <a:spcPts val="0"/>
              </a:spcBef>
              <a:spcAft>
                <a:spcPts val="0"/>
              </a:spcAft>
              <a:buSzPts val="1800"/>
              <a:buChar char="●"/>
            </a:pPr>
            <a:r>
              <a:rPr lang="nl-NL"/>
              <a:t>A sequence to sequence network, consisting of two Long Short Term Memories (LSTMs) stacked together with a final linearly connected layer. The input is a sequence of vectors of model X (e.g. 30 days) and the desired ouput is a sequence of vectors for model Y corresponding to the same dates.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7" name="Google Shape;167;p22"/>
          <p:cNvSpPr txBox="1">
            <a:spLocks noGrp="1"/>
          </p:cNvSpPr>
          <p:nvPr>
            <p:ph type="body" idx="1"/>
          </p:nvPr>
        </p:nvSpPr>
        <p:spPr>
          <a:xfrm>
            <a:off x="3766100" y="295802"/>
            <a:ext cx="6233700" cy="15054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Here is a small sketch of the Seq2seq architecture:</a:t>
            </a:r>
            <a:endParaRPr/>
          </a:p>
        </p:txBody>
      </p:sp>
      <p:pic>
        <p:nvPicPr>
          <p:cNvPr id="168" name="Google Shape;168;p22"/>
          <p:cNvPicPr preferRelativeResize="0"/>
          <p:nvPr/>
        </p:nvPicPr>
        <p:blipFill>
          <a:blip r:embed="rId3">
            <a:alphaModFix/>
          </a:blip>
          <a:stretch>
            <a:fillRect/>
          </a:stretch>
        </p:blipFill>
        <p:spPr>
          <a:xfrm>
            <a:off x="4624244" y="1876552"/>
            <a:ext cx="5667375" cy="392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74" name="Google Shape;174;p23"/>
          <p:cNvSpPr txBox="1">
            <a:spLocks noGrp="1"/>
          </p:cNvSpPr>
          <p:nvPr>
            <p:ph type="body" idx="1"/>
          </p:nvPr>
        </p:nvSpPr>
        <p:spPr>
          <a:xfrm>
            <a:off x="3843150" y="144450"/>
            <a:ext cx="7158000" cy="27549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As expected, the LSTMs outperform the linearly connected networks. While the latter does on average converge to a reasonable solution, the per day outputs are highly noisy and do not represent the ground truth. On the other hand, the LSTM does capture the desired sequences fairly well, especially if it is tested on years that are not too far away from the training set. For example, let’s look at predictions of temperature for one of the first years in the test set. Here the input was IHEC-EC-EARTH and the labels from IPSL-IPSL-CM5A-MR</a:t>
            </a:r>
            <a:endParaRPr/>
          </a:p>
        </p:txBody>
      </p:sp>
      <p:pic>
        <p:nvPicPr>
          <p:cNvPr id="175" name="Google Shape;175;p23"/>
          <p:cNvPicPr preferRelativeResize="0"/>
          <p:nvPr/>
        </p:nvPicPr>
        <p:blipFill>
          <a:blip r:embed="rId3">
            <a:alphaModFix/>
          </a:blip>
          <a:stretch>
            <a:fillRect/>
          </a:stretch>
        </p:blipFill>
        <p:spPr>
          <a:xfrm>
            <a:off x="3843150" y="2976300"/>
            <a:ext cx="7452126" cy="3677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801308ffce_0_25"/>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a:t>Model Prediction using dense ANN’s</a:t>
            </a:r>
            <a:br>
              <a:rPr lang="nl-NL" dirty="0"/>
            </a:br>
            <a:r>
              <a:rPr lang="nl-NL" dirty="0"/>
              <a:t>final remarks</a:t>
            </a:r>
            <a:endParaRPr dirty="0"/>
          </a:p>
        </p:txBody>
      </p:sp>
      <p:sp>
        <p:nvSpPr>
          <p:cNvPr id="149" name="Google Shape;149;g801308ffce_0_25"/>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dirty="0"/>
              <a:t>To do: Generalize this to different models and compare performances as well as to play around with the training set size (e.g. only having the first 100 days poses a bigger challenge since the network never gets to see certain months)</a:t>
            </a:r>
            <a:endParaRPr dirty="0"/>
          </a:p>
          <a:p>
            <a:pPr marL="457200" lvl="0" indent="-342900" algn="l" rtl="0">
              <a:lnSpc>
                <a:spcPct val="90000"/>
              </a:lnSpc>
              <a:spcBef>
                <a:spcPts val="1200"/>
              </a:spcBef>
              <a:spcAft>
                <a:spcPts val="0"/>
              </a:spcAft>
              <a:buSzPts val="1800"/>
              <a:buChar char="●"/>
            </a:pPr>
            <a:r>
              <a:rPr lang="nl-NL" dirty="0"/>
              <a:t>Questions that arise here: How to make the task more challenging? What other predictions could be useful in this context?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7C50-8052-42C4-BC92-BF2BE0EBFF18}"/>
              </a:ext>
            </a:extLst>
          </p:cNvPr>
          <p:cNvSpPr>
            <a:spLocks noGrp="1"/>
          </p:cNvSpPr>
          <p:nvPr>
            <p:ph type="title"/>
          </p:nvPr>
        </p:nvSpPr>
        <p:spPr>
          <a:xfrm>
            <a:off x="3867912" y="1298448"/>
            <a:ext cx="7315200" cy="1050520"/>
          </a:xfrm>
        </p:spPr>
        <p:txBody>
          <a:bodyPr/>
          <a:lstStyle/>
          <a:p>
            <a:r>
              <a:rPr lang="nl-NL" dirty="0"/>
              <a:t>Github</a:t>
            </a:r>
          </a:p>
        </p:txBody>
      </p:sp>
      <p:sp>
        <p:nvSpPr>
          <p:cNvPr id="3" name="Text Placeholder 2">
            <a:extLst>
              <a:ext uri="{FF2B5EF4-FFF2-40B4-BE49-F238E27FC236}">
                <a16:creationId xmlns:a16="http://schemas.microsoft.com/office/drawing/2014/main" id="{586954BC-B980-48BF-BB76-CBE10E683D3A}"/>
              </a:ext>
            </a:extLst>
          </p:cNvPr>
          <p:cNvSpPr>
            <a:spLocks noGrp="1"/>
          </p:cNvSpPr>
          <p:nvPr>
            <p:ph type="body" idx="1"/>
          </p:nvPr>
        </p:nvSpPr>
        <p:spPr>
          <a:xfrm>
            <a:off x="3886200" y="2518707"/>
            <a:ext cx="7315200" cy="3068277"/>
          </a:xfrm>
        </p:spPr>
        <p:txBody>
          <a:bodyPr/>
          <a:lstStyle/>
          <a:p>
            <a:r>
              <a:rPr lang="nl-NL" dirty="0"/>
              <a:t>We used a Github drive in order to share codes and results. You can join the drive and view our progress with the following link:</a:t>
            </a:r>
          </a:p>
          <a:p>
            <a:endParaRPr lang="nl-NL" dirty="0"/>
          </a:p>
        </p:txBody>
      </p:sp>
    </p:spTree>
    <p:extLst>
      <p:ext uri="{BB962C8B-B14F-4D97-AF65-F5344CB8AC3E}">
        <p14:creationId xmlns:p14="http://schemas.microsoft.com/office/powerpoint/2010/main" val="2851800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867912" y="1298448"/>
            <a:ext cx="7315200" cy="1882788"/>
          </a:xfrm>
          <a:prstGeom prst="rect">
            <a:avLst/>
          </a:prstGeom>
          <a:noFill/>
          <a:ln>
            <a:noFill/>
          </a:ln>
        </p:spPr>
        <p:txBody>
          <a:bodyPr spcFirstLastPara="1" wrap="square" lIns="91425" tIns="45700" rIns="91425" bIns="45700" anchor="b" anchorCtr="0">
            <a:noAutofit/>
          </a:bodyPr>
          <a:lstStyle/>
          <a:p>
            <a:pPr lvl="0"/>
            <a:r>
              <a:rPr lang="nl-NL" dirty="0"/>
              <a:t>This week we worked on:</a:t>
            </a:r>
            <a:endParaRPr dirty="0"/>
          </a:p>
        </p:txBody>
      </p:sp>
      <p:sp>
        <p:nvSpPr>
          <p:cNvPr id="96" name="Google Shape;96;p2"/>
          <p:cNvSpPr txBox="1">
            <a:spLocks noGrp="1"/>
          </p:cNvSpPr>
          <p:nvPr>
            <p:ph type="body" idx="1"/>
          </p:nvPr>
        </p:nvSpPr>
        <p:spPr>
          <a:xfrm>
            <a:off x="3886200" y="3537140"/>
            <a:ext cx="7315200" cy="2049844"/>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SzPts val="2200"/>
              <a:buFont typeface="+mj-lt"/>
              <a:buAutoNum type="arabicPeriod"/>
            </a:pPr>
            <a:r>
              <a:rPr lang="en-US" sz="3200" dirty="0"/>
              <a:t>Finishing the research on clustering and Neural Networks</a:t>
            </a:r>
          </a:p>
          <a:p>
            <a:pPr lvl="0" indent="-457200" algn="l" rtl="0">
              <a:lnSpc>
                <a:spcPct val="90000"/>
              </a:lnSpc>
              <a:spcBef>
                <a:spcPts val="0"/>
              </a:spcBef>
              <a:spcAft>
                <a:spcPts val="0"/>
              </a:spcAft>
              <a:buSzPts val="2200"/>
              <a:buFont typeface="+mj-lt"/>
              <a:buAutoNum type="arabicPeriod"/>
            </a:pPr>
            <a:r>
              <a:rPr lang="en-US" sz="3200" dirty="0"/>
              <a:t>Writing the report</a:t>
            </a: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1B0-0501-4709-87C6-E5D1EC7EAD17}"/>
              </a:ext>
            </a:extLst>
          </p:cNvPr>
          <p:cNvSpPr>
            <a:spLocks noGrp="1"/>
          </p:cNvSpPr>
          <p:nvPr>
            <p:ph type="title"/>
          </p:nvPr>
        </p:nvSpPr>
        <p:spPr>
          <a:xfrm>
            <a:off x="3886200" y="186932"/>
            <a:ext cx="7315200" cy="1433801"/>
          </a:xfrm>
        </p:spPr>
        <p:txBody>
          <a:bodyPr/>
          <a:lstStyle/>
          <a:p>
            <a:r>
              <a:rPr lang="nl-NL" dirty="0"/>
              <a:t>Clustering</a:t>
            </a:r>
          </a:p>
        </p:txBody>
      </p:sp>
      <p:sp>
        <p:nvSpPr>
          <p:cNvPr id="3" name="Text Placeholder 2">
            <a:extLst>
              <a:ext uri="{FF2B5EF4-FFF2-40B4-BE49-F238E27FC236}">
                <a16:creationId xmlns:a16="http://schemas.microsoft.com/office/drawing/2014/main" id="{319E3BC2-D15D-4C5E-A981-90E2B3852193}"/>
              </a:ext>
            </a:extLst>
          </p:cNvPr>
          <p:cNvSpPr>
            <a:spLocks noGrp="1"/>
          </p:cNvSpPr>
          <p:nvPr>
            <p:ph type="body" idx="1"/>
          </p:nvPr>
        </p:nvSpPr>
        <p:spPr>
          <a:xfrm>
            <a:off x="3886200" y="1724766"/>
            <a:ext cx="7315200" cy="5240005"/>
          </a:xfrm>
        </p:spPr>
        <p:txBody>
          <a:bodyPr/>
          <a:lstStyle/>
          <a:p>
            <a:r>
              <a:rPr lang="nl-NL" sz="3200" dirty="0"/>
              <a:t>We finished a verification measure for the number of clusters </a:t>
            </a:r>
          </a:p>
          <a:p>
            <a:r>
              <a:rPr lang="nl-NL" sz="3200" dirty="0"/>
              <a:t>We Generated the clusters for all different models, stations, and scenarios</a:t>
            </a:r>
          </a:p>
          <a:p>
            <a:r>
              <a:rPr lang="nl-NL" sz="3200" dirty="0"/>
              <a:t>Finally, we combined this with the code that analyzes the changes between the early and late years</a:t>
            </a:r>
          </a:p>
        </p:txBody>
      </p:sp>
    </p:spTree>
    <p:extLst>
      <p:ext uri="{BB962C8B-B14F-4D97-AF65-F5344CB8AC3E}">
        <p14:creationId xmlns:p14="http://schemas.microsoft.com/office/powerpoint/2010/main" val="92395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xit" presetSubtype="0" fill="hold" grpId="0"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2.70833E-6 3.7037E-6 L 0.00052 -0.13334 " pathEditMode="relative" rAng="0" ptsTypes="AA">
                                      <p:cBhvr>
                                        <p:cTn id="23" dur="2000" fill="hold"/>
                                        <p:tgtEl>
                                          <p:spTgt spid="3">
                                            <p:txEl>
                                              <p:pRg st="0" end="0"/>
                                            </p:txEl>
                                          </p:spTgt>
                                        </p:tgtEl>
                                        <p:attrNameLst>
                                          <p:attrName>ppt_x</p:attrName>
                                          <p:attrName>ppt_y</p:attrName>
                                        </p:attrNameLst>
                                      </p:cBhvr>
                                      <p:rCtr x="26" y="-6667"/>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2.70833E-6 3.7037E-6 L 0.00052 -0.13334 " pathEditMode="relative" rAng="0" ptsTypes="AA">
                                      <p:cBhvr>
                                        <p:cTn id="27" dur="2000" fill="hold"/>
                                        <p:tgtEl>
                                          <p:spTgt spid="3">
                                            <p:txEl>
                                              <p:pRg st="1" end="1"/>
                                            </p:txEl>
                                          </p:spTgt>
                                        </p:tgtEl>
                                        <p:attrNameLst>
                                          <p:attrName>ppt_x</p:attrName>
                                          <p:attrName>ppt_y</p:attrName>
                                        </p:attrNameLst>
                                      </p:cBhvr>
                                      <p:rCtr x="26" y="-6667"/>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2.70833E-6 3.7037E-6 L 0.00052 -0.13334 " pathEditMode="relative" rAng="0" ptsTypes="AA">
                                      <p:cBhvr>
                                        <p:cTn id="31" dur="2000" fill="hold"/>
                                        <p:tgtEl>
                                          <p:spTgt spid="3">
                                            <p:txEl>
                                              <p:pRg st="2" end="2"/>
                                            </p:txEl>
                                          </p:spTgt>
                                        </p:tgtEl>
                                        <p:attrNameLst>
                                          <p:attrName>ppt_x</p:attrName>
                                          <p:attrName>ppt_y</p:attrName>
                                        </p:attrNameLst>
                                      </p:cBhvr>
                                      <p:rCtr x="26"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a:extLst>
              <a:ext uri="{FF2B5EF4-FFF2-40B4-BE49-F238E27FC236}">
                <a16:creationId xmlns:a16="http://schemas.microsoft.com/office/drawing/2014/main" id="{4EDA7B5E-BDEF-4B5D-A5AC-266A3F462299}"/>
              </a:ext>
            </a:extLst>
          </p:cNvPr>
          <p:cNvPicPr>
            <a:picLocks noChangeAspect="1"/>
          </p:cNvPicPr>
          <p:nvPr/>
        </p:nvPicPr>
        <p:blipFill>
          <a:blip r:embed="rId3"/>
          <a:stretch>
            <a:fillRect/>
          </a:stretch>
        </p:blipFill>
        <p:spPr>
          <a:xfrm>
            <a:off x="3413182" y="1013247"/>
            <a:ext cx="8526437" cy="3169995"/>
          </a:xfrm>
          <a:prstGeom prst="rect">
            <a:avLst/>
          </a:prstGeom>
        </p:spPr>
      </p:pic>
      <p:sp>
        <p:nvSpPr>
          <p:cNvPr id="102" name="Google Shape;102;p3"/>
          <p:cNvSpPr/>
          <p:nvPr/>
        </p:nvSpPr>
        <p:spPr>
          <a:xfrm>
            <a:off x="-1" y="758953"/>
            <a:ext cx="3577575"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txBox="1">
            <a:spLocks noGrp="1"/>
          </p:cNvSpPr>
          <p:nvPr>
            <p:ph type="title"/>
          </p:nvPr>
        </p:nvSpPr>
        <p:spPr>
          <a:xfrm>
            <a:off x="252919" y="1123837"/>
            <a:ext cx="2947482" cy="103817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2160"/>
              <a:buFont typeface="Corbel"/>
              <a:buNone/>
            </a:pPr>
            <a:r>
              <a:rPr lang="nl-NL" sz="3200" dirty="0"/>
              <a:t>Validating the clusters</a:t>
            </a:r>
            <a:endParaRPr sz="4800" dirty="0"/>
          </a:p>
        </p:txBody>
      </p:sp>
      <p:sp>
        <p:nvSpPr>
          <p:cNvPr id="9" name="Google Shape;104;p3"/>
          <p:cNvSpPr txBox="1">
            <a:spLocks/>
          </p:cNvSpPr>
          <p:nvPr/>
        </p:nvSpPr>
        <p:spPr>
          <a:xfrm>
            <a:off x="252919" y="2097098"/>
            <a:ext cx="2947482" cy="40627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The number of clusters that we have used (often either 2 or 4) had been chosen on intuition.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However, the quality of the clusters can be numerically expressed with validation methods (we used the silhouette score where higher =&gt; better).</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can observe that there is a steep drop from 2 to 3 clusters and from 4 to 5 clusters. However, in general, the silhouette score decreases when we increase the number of clusters.</a:t>
            </a:r>
          </a:p>
          <a:p>
            <a:pPr marL="0" indent="0">
              <a:lnSpc>
                <a:spcPct val="80000"/>
              </a:lnSpc>
              <a:spcBef>
                <a:spcPts val="0"/>
              </a:spcBef>
              <a:buFont typeface="Noto Sans Symbols"/>
              <a:buNone/>
            </a:pPr>
            <a:r>
              <a:rPr lang="en-US" sz="1600" dirty="0">
                <a:solidFill>
                  <a:srgbClr val="FFFFFF"/>
                </a:solidFill>
              </a:rPr>
              <a:t>However, we feel that 2 clusters hides to much of the information, so we used more.</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endParaRPr lang="en-US" sz="1600" dirty="0"/>
          </a:p>
          <a:p>
            <a:pPr marL="0" indent="0">
              <a:lnSpc>
                <a:spcPct val="80000"/>
              </a:lnSpc>
              <a:spcBef>
                <a:spcPts val="0"/>
              </a:spcBef>
              <a:buFont typeface="Noto Sans Symbols"/>
              <a:buNone/>
            </a:pPr>
            <a:endParaRPr lang="en-US" sz="1600" dirty="0">
              <a:solidFill>
                <a:srgbClr val="FFFFFF"/>
              </a:solidFill>
            </a:endParaRPr>
          </a:p>
        </p:txBody>
      </p:sp>
      <p:sp>
        <p:nvSpPr>
          <p:cNvPr id="105" name="Google Shape;105;p3"/>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440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stations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dirty="0"/>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310641"/>
            <a:ext cx="2947482" cy="38382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Secondly, we created the following charts which summarize all of the data from all stations for one model and one scenario.</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We are going to use it in the pre-analysis in the report in order to point out what the interesting cases are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word of warning, it is rather big and definitely won’t be used in the final presentation.</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Each row represents a variable, the left and right column are the extreme days (highest and lowest 10 %)</a:t>
            </a:r>
          </a:p>
          <a:p>
            <a:pPr marL="0" indent="0">
              <a:lnSpc>
                <a:spcPct val="80000"/>
              </a:lnSpc>
              <a:spcBef>
                <a:spcPts val="0"/>
              </a:spcBef>
              <a:buFont typeface="Noto Sans Symbols"/>
              <a:buNone/>
            </a:pPr>
            <a:endParaRPr lang="en-US" sz="2800" dirty="0">
              <a:solidFill>
                <a:srgbClr val="FFFFFF"/>
              </a:solidFill>
            </a:endParaRPr>
          </a:p>
        </p:txBody>
      </p:sp>
      <p:pic>
        <p:nvPicPr>
          <p:cNvPr id="8" name="Picture 7" descr="A screenshot of a cell phone&#10;&#10;Description automatically generated">
            <a:extLst>
              <a:ext uri="{FF2B5EF4-FFF2-40B4-BE49-F238E27FC236}">
                <a16:creationId xmlns:a16="http://schemas.microsoft.com/office/drawing/2014/main" id="{1C35D9B3-C3A0-4371-AD41-09D6C1A9B6CA}"/>
              </a:ext>
            </a:extLst>
          </p:cNvPr>
          <p:cNvPicPr>
            <a:picLocks noChangeAspect="1"/>
          </p:cNvPicPr>
          <p:nvPr/>
        </p:nvPicPr>
        <p:blipFill>
          <a:blip r:embed="rId2"/>
          <a:stretch>
            <a:fillRect/>
          </a:stretch>
        </p:blipFill>
        <p:spPr>
          <a:xfrm>
            <a:off x="4555424" y="-4572"/>
            <a:ext cx="4088633" cy="6858000"/>
          </a:xfrm>
          <a:prstGeom prst="rect">
            <a:avLst/>
          </a:prstGeom>
        </p:spPr>
      </p:pic>
    </p:spTree>
    <p:extLst>
      <p:ext uri="{BB962C8B-B14F-4D97-AF65-F5344CB8AC3E}">
        <p14:creationId xmlns:p14="http://schemas.microsoft.com/office/powerpoint/2010/main" val="33783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descr="A screenshot of text&#10;&#10;Description automatically generated">
            <a:extLst>
              <a:ext uri="{FF2B5EF4-FFF2-40B4-BE49-F238E27FC236}">
                <a16:creationId xmlns:a16="http://schemas.microsoft.com/office/drawing/2014/main" id="{FEF05460-C7B0-4FE9-9572-6C80D3A17BFF}"/>
              </a:ext>
            </a:extLst>
          </p:cNvPr>
          <p:cNvPicPr>
            <a:picLocks noChangeAspect="1"/>
          </p:cNvPicPr>
          <p:nvPr/>
        </p:nvPicPr>
        <p:blipFill>
          <a:blip r:embed="rId2"/>
          <a:stretch>
            <a:fillRect/>
          </a:stretch>
        </p:blipFill>
        <p:spPr>
          <a:xfrm>
            <a:off x="3466207" y="1165289"/>
            <a:ext cx="8333386" cy="4220552"/>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1: CNRM-CERFACS-CNRM-CM5</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42860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2: ICHEC-EC-EARTH</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181532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3: IPSL-IPSL-CM5A-MR</a:t>
            </a:r>
            <a:endParaRPr lang="en-US" sz="2800" dirty="0">
              <a:solidFill>
                <a:srgbClr val="FFFFFF"/>
              </a:solidFill>
            </a:endParaRPr>
          </a:p>
        </p:txBody>
      </p:sp>
    </p:spTree>
    <p:extLst>
      <p:ext uri="{BB962C8B-B14F-4D97-AF65-F5344CB8AC3E}">
        <p14:creationId xmlns:p14="http://schemas.microsoft.com/office/powerpoint/2010/main" val="368582922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1155</Words>
  <Application>Microsoft Office PowerPoint</Application>
  <PresentationFormat>Widescreen</PresentationFormat>
  <Paragraphs>97</Paragraphs>
  <Slides>18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Noto Sans Symbols</vt:lpstr>
      <vt:lpstr>Corbel</vt:lpstr>
      <vt:lpstr>Arial</vt:lpstr>
      <vt:lpstr>Frame</vt:lpstr>
      <vt:lpstr>Climate Change project update: week 5</vt:lpstr>
      <vt:lpstr>Github</vt:lpstr>
      <vt:lpstr>This week we worked on:</vt:lpstr>
      <vt:lpstr>Clustering</vt:lpstr>
      <vt:lpstr>Validating the clusters</vt:lpstr>
      <vt:lpstr>Comparing the stations</vt:lpstr>
      <vt:lpstr>Comparing the different models</vt:lpstr>
      <vt:lpstr>Comparing the different models</vt:lpstr>
      <vt:lpstr>Comparing the different models</vt:lpstr>
      <vt:lpstr>Comparing the different models</vt:lpstr>
      <vt:lpstr>Comparing the different models</vt:lpstr>
      <vt:lpstr>Vizualizing the effects of climate change</vt:lpstr>
      <vt:lpstr>Clustering final remarks</vt:lpstr>
      <vt:lpstr>Prediction</vt:lpstr>
      <vt:lpstr>Model Prediction: The Deep Learning Approach</vt:lpstr>
      <vt:lpstr>Model Prediction: The Deep Learning Approach</vt:lpstr>
      <vt:lpstr>Model Prediction: The Deep Learning Approach</vt:lpstr>
      <vt:lpstr>Model Prediction using dense ANN’s final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project update: week 3</dc:title>
  <cp:lastModifiedBy>Simon van Oosterom</cp:lastModifiedBy>
  <cp:revision>26</cp:revision>
  <dcterms:modified xsi:type="dcterms:W3CDTF">2020-05-18T20:31:11Z</dcterms:modified>
</cp:coreProperties>
</file>